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chivo Black" charset="1" panose="020B0A03020202020B04"/>
      <p:regular r:id="rId17"/>
    </p:embeddedFont>
    <p:embeddedFont>
      <p:font typeface="Arial Unicode Bold" charset="1" panose="020B0704020202020204"/>
      <p:regular r:id="rId18"/>
    </p:embeddedFont>
    <p:embeddedFont>
      <p:font typeface="Arial Unicode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https://www.exchangerate-api.com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216252" y="7486435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3"/>
                </a:lnTo>
                <a:lnTo>
                  <a:pt x="0" y="2619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9660" y="1964342"/>
            <a:ext cx="10360371" cy="355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PROJETO FINAL -</a:t>
            </a:r>
          </a:p>
          <a:p>
            <a:pPr algn="l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PYTHON</a:t>
            </a:r>
          </a:p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PROGRAMMING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67840" y="7892965"/>
            <a:ext cx="7407936" cy="156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Aluno: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Giovani Rueda Malafaia</a:t>
            </a:r>
          </a:p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Professor: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Eduardo Miranda</a:t>
            </a:r>
          </a:p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Instituição: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IMPACTA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9660" y="5690964"/>
            <a:ext cx="7438961" cy="145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7"/>
              </a:lnSpc>
            </a:pPr>
            <a:r>
              <a:rPr lang="en-US" b="true" sz="5210" spc="-286">
                <a:solidFill>
                  <a:srgbClr val="4B9BB3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MBA - ENGENHARIA DE</a:t>
            </a:r>
          </a:p>
          <a:p>
            <a:pPr algn="l" marL="0" indent="0" lvl="0">
              <a:lnSpc>
                <a:spcPts val="5627"/>
              </a:lnSpc>
            </a:pPr>
            <a:r>
              <a:rPr lang="en-US" b="true" sz="5210" spc="-286">
                <a:solidFill>
                  <a:srgbClr val="4B9BB3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57487" y="3034229"/>
            <a:ext cx="12264167" cy="307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projeto foi desenvolvido com um pipeline completo que coleta dados de câmbio via API, processo e trata as informações com Python (ETL), armazena em formato parquet e carrega no PosgreSQL. O sistema gera insights automáticos com IA, mantém logs para monitoramento e oferece um simples dashboard interativo para visualização rápida, facilitando decisões estratégicas de forma ágil e confiável.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0359" y="1429775"/>
            <a:ext cx="7389992" cy="109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6"/>
              </a:lnSpc>
            </a:pPr>
            <a:r>
              <a:rPr lang="en-US" sz="8312" spc="-45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07564" y="-1151268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57487" y="6431961"/>
            <a:ext cx="12264167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Portanto, o projeto foi essencial no desenvolvimento de habilidades em integração de dados, automação de pipelines, insights via IA e dashboards feitos em código.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43768" y="4572952"/>
            <a:ext cx="6600465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sz="9000" spc="-4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OBRIGADO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20191" y="56085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0409" y="8185158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10409" y="8124345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685130" y="-88405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2849" y="4876379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 strike="noStrike" u="none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8074" y="6071506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 strike="noStrike" u="none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2849" y="3680556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</a:pPr>
            <a:r>
              <a:rPr lang="en-US" sz="5682" spc="-312" strike="noStrike" u="none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4134" y="1372689"/>
            <a:ext cx="5633967" cy="137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50"/>
              </a:lnSpc>
              <a:spcBef>
                <a:spcPct val="0"/>
              </a:spcBef>
            </a:pPr>
            <a:r>
              <a:rPr lang="en-US" sz="9858" spc="-542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Índice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96984" y="3999617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Introdução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96984" y="5227700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Arquitetura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96984" y="6390567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Exemplo de Código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2849" y="7266632"/>
            <a:ext cx="1571625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 strike="noStrike" u="none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96984" y="7585694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Exemplo de Código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07809" y="4908638"/>
            <a:ext cx="1246362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 strike="noStrike" u="none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07809" y="6164121"/>
            <a:ext cx="1246362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 strike="noStrike" u="none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07809" y="3660446"/>
            <a:ext cx="1246362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</a:pPr>
            <a:r>
              <a:rPr lang="en-US" sz="5682" spc="-312" strike="noStrike" u="none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14129" y="3979507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Banco de Dados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14129" y="5195441"/>
            <a:ext cx="5068783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Insights via ChatGPT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14129" y="6400092"/>
            <a:ext cx="5068783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Relatório via Streamlit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07809" y="7266632"/>
            <a:ext cx="1246362" cy="98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955"/>
              </a:lnSpc>
              <a:spcBef>
                <a:spcPct val="0"/>
              </a:spcBef>
            </a:pPr>
            <a:r>
              <a:rPr lang="en-US" sz="5682" spc="-312">
                <a:solidFill>
                  <a:srgbClr val="74BDCE"/>
                </a:solidFill>
                <a:latin typeface="Archivo Black"/>
                <a:ea typeface="Archivo Black"/>
                <a:cs typeface="Archivo Black"/>
                <a:sym typeface="Archivo Black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14129" y="7585694"/>
            <a:ext cx="4711117" cy="53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3"/>
              </a:lnSpc>
              <a:spcBef>
                <a:spcPct val="0"/>
              </a:spcBef>
            </a:pPr>
            <a:r>
              <a:rPr lang="en-US" sz="401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Conclusão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55935" y="-732907"/>
            <a:ext cx="4693870" cy="5667322"/>
            <a:chOff x="0" y="0"/>
            <a:chExt cx="727203" cy="8780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203" cy="878017"/>
            </a:xfrm>
            <a:custGeom>
              <a:avLst/>
              <a:gdLst/>
              <a:ahLst/>
              <a:cxnLst/>
              <a:rect r="r" b="b" t="t" l="l"/>
              <a:pathLst>
                <a:path h="878017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78017"/>
                  </a:lnTo>
                  <a:lnTo>
                    <a:pt x="0" y="878017"/>
                  </a:lnTo>
                  <a:close/>
                </a:path>
              </a:pathLst>
            </a:custGeom>
            <a:blipFill>
              <a:blip r:embed="rId3"/>
              <a:stretch>
                <a:fillRect l="-40441" t="0" r="-4044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73362" y="4649044"/>
            <a:ext cx="3273681" cy="6816159"/>
            <a:chOff x="0" y="0"/>
            <a:chExt cx="727203" cy="1514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7203" cy="1514116"/>
            </a:xfrm>
            <a:custGeom>
              <a:avLst/>
              <a:gdLst/>
              <a:ahLst/>
              <a:cxnLst/>
              <a:rect r="r" b="b" t="t" l="l"/>
              <a:pathLst>
                <a:path h="1514116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1514116"/>
                  </a:lnTo>
                  <a:lnTo>
                    <a:pt x="0" y="1514116"/>
                  </a:lnTo>
                  <a:close/>
                </a:path>
              </a:pathLst>
            </a:custGeom>
            <a:blipFill>
              <a:blip r:embed="rId4"/>
              <a:stretch>
                <a:fillRect l="-11867" t="0" r="-10445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755935" y="5353437"/>
            <a:ext cx="4693870" cy="5351608"/>
            <a:chOff x="0" y="0"/>
            <a:chExt cx="727203" cy="8291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7203" cy="829104"/>
            </a:xfrm>
            <a:custGeom>
              <a:avLst/>
              <a:gdLst/>
              <a:ahLst/>
              <a:cxnLst/>
              <a:rect r="r" b="b" t="t" l="l"/>
              <a:pathLst>
                <a:path h="82910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29104"/>
                  </a:lnTo>
                  <a:lnTo>
                    <a:pt x="0" y="829104"/>
                  </a:lnTo>
                  <a:close/>
                </a:path>
              </a:pathLst>
            </a:custGeom>
            <a:blipFill>
              <a:blip r:embed="rId5"/>
              <a:stretch>
                <a:fillRect l="0" t="-15823" r="0" b="-1582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173362" y="371571"/>
            <a:ext cx="3273681" cy="3869492"/>
            <a:chOff x="0" y="0"/>
            <a:chExt cx="727203" cy="8595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7203" cy="859554"/>
            </a:xfrm>
            <a:custGeom>
              <a:avLst/>
              <a:gdLst/>
              <a:ahLst/>
              <a:cxnLst/>
              <a:rect r="r" b="b" t="t" l="l"/>
              <a:pathLst>
                <a:path h="85955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59554"/>
                  </a:lnTo>
                  <a:lnTo>
                    <a:pt x="0" y="859554"/>
                  </a:lnTo>
                  <a:close/>
                </a:path>
              </a:pathLst>
            </a:custGeom>
            <a:blipFill>
              <a:blip r:embed="rId6"/>
              <a:stretch>
                <a:fillRect l="-54807" t="0" r="-5480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3474288"/>
            <a:ext cx="7539781" cy="981090"/>
            <a:chOff x="0" y="0"/>
            <a:chExt cx="2216870" cy="2884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6870" cy="288463"/>
            </a:xfrm>
            <a:custGeom>
              <a:avLst/>
              <a:gdLst/>
              <a:ahLst/>
              <a:cxnLst/>
              <a:rect r="r" b="b" t="t" l="l"/>
              <a:pathLst>
                <a:path h="288463" w="2216870">
                  <a:moveTo>
                    <a:pt x="0" y="0"/>
                  </a:moveTo>
                  <a:lnTo>
                    <a:pt x="2216870" y="0"/>
                  </a:lnTo>
                  <a:lnTo>
                    <a:pt x="2216870" y="288463"/>
                  </a:lnTo>
                  <a:lnTo>
                    <a:pt x="0" y="288463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2216870" cy="278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49700" y="-165172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35234" y="5095875"/>
            <a:ext cx="7908766" cy="337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69"/>
              </a:lnSpc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projeto final consiste no desenvolvimento de um pipeline em Python para Cotações Cambiais, que coleta taxas de câmbio via API, processa e armazena os dados, e utiliza uma LLM (ChatGPT) para gerar resumos e insights em linguagem natural, facilitando a interpretação das informações para usuários de negócio.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855025"/>
            <a:ext cx="7248887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 strike="noStrike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5234" y="3632632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 proposta do projeto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795984" cy="193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5104" y="4734370"/>
            <a:ext cx="7690263" cy="3237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API: h</a:t>
            </a: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  <a:hlinkClick r:id="rId5" tooltip="https://www.exchangerate-api.com"/>
              </a:rPr>
              <a:t>ttps://www.exchangerate-api.com/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Camadas raw/ silver/ gold;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PostgreSQL (Site Neon);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ChatGPT (LLM);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Insights em linguagem natural;</a:t>
            </a:r>
          </a:p>
          <a:p>
            <a:pPr algn="l" marL="659415" indent="-329708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Dashboard (Streamlit).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55025"/>
            <a:ext cx="8115300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Arquitetura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905" y="3897712"/>
            <a:ext cx="1124391" cy="65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6"/>
              </a:lnSpc>
              <a:spcBef>
                <a:spcPct val="0"/>
              </a:spcBef>
            </a:pPr>
            <a:r>
              <a:rPr lang="en-US" sz="4675" spc="-25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6456" y="3916762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Fluxo da solução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41790" y="4734370"/>
            <a:ext cx="8691070" cy="4842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Scripts e funções:</a:t>
            </a:r>
          </a:p>
          <a:p>
            <a:pPr algn="l" marL="659416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Extract.py - Coleta os dados da API</a:t>
            </a:r>
          </a:p>
          <a:p>
            <a:pPr algn="l" marL="659416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Transform.py - Trata e padroniza os dados</a:t>
            </a:r>
          </a:p>
          <a:p>
            <a:pPr algn="l" marL="659416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Load.py - Salva os dados tratados em parquet</a:t>
            </a:r>
          </a:p>
          <a:p>
            <a:pPr algn="l" marL="659416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LoadPostgreSQL - Envia para o banco de dados PostgreSQL hospedado na Neon</a:t>
            </a:r>
          </a:p>
          <a:p>
            <a:pPr algn="l" marL="659416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InsigthsAI.py - Gera insights executivos utilizando o ChatGPT</a:t>
            </a:r>
          </a:p>
          <a:p>
            <a:pPr algn="l" marL="659416" indent="-329708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main.py - Script que executa todos anteriores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41790" y="3897712"/>
            <a:ext cx="1193780" cy="65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6"/>
              </a:lnSpc>
              <a:spcBef>
                <a:spcPct val="0"/>
              </a:spcBef>
            </a:pPr>
            <a:r>
              <a:rPr lang="en-US" sz="4675" spc="-257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70975" y="3916762"/>
            <a:ext cx="584744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Pipeline ETL</a:t>
            </a:r>
          </a:p>
        </p:txBody>
      </p:sp>
    </p:spTree>
  </p:cSld>
  <p:clrMapOvr>
    <a:masterClrMapping/>
  </p:clrMapOvr>
  <p:transition spd="med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4316" y="1710501"/>
            <a:ext cx="6164984" cy="7287012"/>
            <a:chOff x="0" y="0"/>
            <a:chExt cx="727203" cy="859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203" cy="859554"/>
            </a:xfrm>
            <a:custGeom>
              <a:avLst/>
              <a:gdLst/>
              <a:ahLst/>
              <a:cxnLst/>
              <a:rect r="r" b="b" t="t" l="l"/>
              <a:pathLst>
                <a:path h="85955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59554"/>
                  </a:lnTo>
                  <a:lnTo>
                    <a:pt x="0" y="859554"/>
                  </a:lnTo>
                  <a:close/>
                </a:path>
              </a:pathLst>
            </a:custGeom>
            <a:blipFill>
              <a:blip r:embed="rId4"/>
              <a:stretch>
                <a:fillRect l="0" t="0" r="-47750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634433" y="2879939"/>
            <a:ext cx="7671895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sz="9000" spc="-4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Exemplo de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102" y="5076825"/>
            <a:ext cx="8100559" cy="365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</a:t>
            </a: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código consulta a API de câmbio usando a chave e moeda base do arquivo .env, verifica se já existe um arquivo do dia na pasta /raw/ e o remove se necessário. Em seguida, salva a resposta da API em formato JSON, garantindo que os dados estejam atualizados e registrando cada etapa com logging para rastreabilidade.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102" y="1834326"/>
            <a:ext cx="7886227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</a:pPr>
            <a:r>
              <a:rPr lang="en-US" b="true" sz="453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Extract.py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4316" y="1710501"/>
            <a:ext cx="6164984" cy="7287012"/>
            <a:chOff x="0" y="0"/>
            <a:chExt cx="727203" cy="859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203" cy="859554"/>
            </a:xfrm>
            <a:custGeom>
              <a:avLst/>
              <a:gdLst/>
              <a:ahLst/>
              <a:cxnLst/>
              <a:rect r="r" b="b" t="t" l="l"/>
              <a:pathLst>
                <a:path h="85955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59554"/>
                  </a:lnTo>
                  <a:lnTo>
                    <a:pt x="0" y="859554"/>
                  </a:lnTo>
                  <a:close/>
                </a:path>
              </a:pathLst>
            </a:custGeom>
            <a:blipFill>
              <a:blip r:embed="rId4"/>
              <a:stretch>
                <a:fillRect l="-6173" t="0" r="-60305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634433" y="2879939"/>
            <a:ext cx="7671895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sz="9000" spc="-4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Exemplo de Código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102" y="5076825"/>
            <a:ext cx="8100559" cy="365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31"/>
              </a:lnSpc>
              <a:spcBef>
                <a:spcPct val="0"/>
              </a:spcBef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</a:t>
            </a:r>
            <a:r>
              <a:rPr lang="en-US" sz="2951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script lê o último arquivo Parquet da pasta /gold/ e insere os registros na tabela public.taxa_cambio do PostgreSQL do site da Neon. Cada execução adiciona um timestamp na coluna data_atualizacao, permitindo histórico das inserções, e todas as ações são registradas via logging para controle e rastreabilidade.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102" y="1834326"/>
            <a:ext cx="7886227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</a:pPr>
            <a:r>
              <a:rPr lang="en-US" b="true" sz="453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LoadPostgreSQL.py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2509" y="4389392"/>
            <a:ext cx="8729408" cy="3785922"/>
          </a:xfrm>
          <a:custGeom>
            <a:avLst/>
            <a:gdLst/>
            <a:ahLst/>
            <a:cxnLst/>
            <a:rect r="r" b="b" t="t" l="l"/>
            <a:pathLst>
              <a:path h="3785922" w="8729408">
                <a:moveTo>
                  <a:pt x="0" y="0"/>
                </a:moveTo>
                <a:lnTo>
                  <a:pt x="8729408" y="0"/>
                </a:lnTo>
                <a:lnTo>
                  <a:pt x="8729408" y="3785922"/>
                </a:lnTo>
                <a:lnTo>
                  <a:pt x="0" y="3785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461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0024" y="1666177"/>
            <a:ext cx="10300792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Banco de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9325" y="3183272"/>
            <a:ext cx="7065003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Tabela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54098"/>
            <a:ext cx="8052254" cy="502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projeto utiliza PostgreSQL hospedado na plataforma Neon para armazenar os dados finais do pipeline de cotações. A tab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ela public.taxa_cambio guarda todas as taxas de câmbio em relação à moeda base, incluindo o timestamp data_atualizacao. Essa estrutura mantém o histórico das cotações, permitindo análises de tendências e volatilidade, além de alimentar dashboards e gerar insights executivos via ChatGPT.</a:t>
            </a:r>
          </a:p>
        </p:txBody>
      </p:sp>
    </p:spTree>
  </p:cSld>
  <p:clrMapOvr>
    <a:masterClrMapping/>
  </p:clrMapOvr>
  <p:transition spd="med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795984" cy="193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772082"/>
            <a:ext cx="7260765" cy="390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8148" indent="-304074" lvl="1">
              <a:lnSpc>
                <a:spcPts val="3943"/>
              </a:lnSpc>
              <a:buFont typeface="Arial"/>
              <a:buChar char="•"/>
            </a:pPr>
            <a:r>
              <a:rPr lang="en-US" sz="2816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pipeline coleta os dados de câmbio mais recentes do banco de dados.</a:t>
            </a:r>
          </a:p>
          <a:p>
            <a:pPr algn="just" marL="608148" indent="-304074" lvl="1">
              <a:lnSpc>
                <a:spcPts val="3943"/>
              </a:lnSpc>
              <a:buFont typeface="Arial"/>
              <a:buChar char="•"/>
            </a:pPr>
            <a:r>
              <a:rPr lang="en-US" sz="2816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Seleciona as 5 moedas com maior relevância ou variação.</a:t>
            </a:r>
          </a:p>
          <a:p>
            <a:pPr algn="just" marL="608148" indent="-304074" lvl="1">
              <a:lnSpc>
                <a:spcPts val="3943"/>
              </a:lnSpc>
              <a:spcBef>
                <a:spcPct val="0"/>
              </a:spcBef>
              <a:buFont typeface="Arial"/>
              <a:buChar char="•"/>
            </a:pPr>
            <a:r>
              <a:rPr lang="en-US" sz="2816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Um modelo de linguagem (ChatGPT) transforma esses dados em um resumo executivo, fácil de entender, pronto para decisões estratégicas.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9085"/>
            <a:ext cx="8115300" cy="223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Insights via ChatGPT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905" y="3897712"/>
            <a:ext cx="1124391" cy="65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6"/>
              </a:lnSpc>
              <a:spcBef>
                <a:spcPct val="0"/>
              </a:spcBef>
            </a:pPr>
            <a:r>
              <a:rPr lang="en-US" sz="4675" spc="-25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6456" y="3916762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Funcionamento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42783" y="4734370"/>
            <a:ext cx="8691070" cy="486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Economia de tempo: executivos recebem insights imediatos sem precisa</a:t>
            </a: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 analisar tabelas complexas.</a:t>
            </a:r>
          </a:p>
          <a:p>
            <a:pPr algn="just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Comunicação clara: linguagem simples e objetiva, mesmo para quem não é especialista em finanças.</a:t>
            </a:r>
          </a:p>
          <a:p>
            <a:pPr algn="just" marL="659415" indent="-329708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Decisão mais ágil: informações essenciais sobre câmbio são apresentadas automaticamente todos os dias.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41790" y="3897712"/>
            <a:ext cx="1193780" cy="65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6"/>
              </a:lnSpc>
              <a:spcBef>
                <a:spcPct val="0"/>
              </a:spcBef>
            </a:pPr>
            <a:r>
              <a:rPr lang="en-US" sz="4675" spc="-257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70975" y="3916762"/>
            <a:ext cx="584744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Benefícios</a:t>
            </a:r>
          </a:p>
        </p:txBody>
      </p: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5234" y="3936387"/>
            <a:ext cx="8537675" cy="1001318"/>
            <a:chOff x="0" y="0"/>
            <a:chExt cx="2510274" cy="294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0274" cy="294411"/>
            </a:xfrm>
            <a:custGeom>
              <a:avLst/>
              <a:gdLst/>
              <a:ahLst/>
              <a:cxnLst/>
              <a:rect r="r" b="b" t="t" l="l"/>
              <a:pathLst>
                <a:path h="294411" w="2510274">
                  <a:moveTo>
                    <a:pt x="0" y="0"/>
                  </a:moveTo>
                  <a:lnTo>
                    <a:pt x="2510274" y="0"/>
                  </a:lnTo>
                  <a:lnTo>
                    <a:pt x="2510274" y="294411"/>
                  </a:lnTo>
                  <a:lnTo>
                    <a:pt x="0" y="294411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2510274" cy="28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33094" y="847373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1279" y="-145399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62080" y="352760"/>
            <a:ext cx="6760231" cy="7616871"/>
          </a:xfrm>
          <a:custGeom>
            <a:avLst/>
            <a:gdLst/>
            <a:ahLst/>
            <a:cxnLst/>
            <a:rect r="r" b="b" t="t" l="l"/>
            <a:pathLst>
              <a:path h="7616871" w="6760231">
                <a:moveTo>
                  <a:pt x="0" y="0"/>
                </a:moveTo>
                <a:lnTo>
                  <a:pt x="6760231" y="0"/>
                </a:lnTo>
                <a:lnTo>
                  <a:pt x="6760231" y="7616870"/>
                </a:lnTo>
                <a:lnTo>
                  <a:pt x="0" y="7616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5174" y="5090105"/>
            <a:ext cx="8207735" cy="364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55"/>
              </a:lnSpc>
            </a:pPr>
            <a:r>
              <a:rPr lang="en-US" sz="2968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Um painel online que centraliza as taxas de câmbio em tempo real, permitindo explorar dados por moeda, acompanhar a evolução histórica e visualizar métricas principais de forma rápida e intuitiva. Facilita a tomada de decisão ao apresentar informações atualizadas, de forma visual e acessível para toda a equipe.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5174" y="1597904"/>
            <a:ext cx="7389992" cy="212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6"/>
              </a:lnSpc>
            </a:pPr>
            <a:r>
              <a:rPr lang="en-US" sz="8312" spc="-45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Relatório via Streamlit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7093" y="4179965"/>
            <a:ext cx="685606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Dashboard de Cotações</a:t>
            </a:r>
          </a:p>
        </p:txBody>
      </p:sp>
    </p:spTree>
  </p:cSld>
  <p:clrMapOvr>
    <a:masterClrMapping/>
  </p:clrMapOvr>
  <p:transition spd="med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DAGytPbXtD0</dc:identifier>
  <dcterms:modified xsi:type="dcterms:W3CDTF">2011-08-01T06:04:30Z</dcterms:modified>
  <cp:revision>1</cp:revision>
  <dc:title>Apresentação de trabalho de curso tcc moderno branco cinza</dc:title>
</cp:coreProperties>
</file>